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257" r:id="rId3"/>
    <p:sldId id="269" r:id="rId4"/>
    <p:sldId id="327" r:id="rId5"/>
    <p:sldId id="336" r:id="rId6"/>
    <p:sldId id="334" r:id="rId7"/>
    <p:sldId id="328" r:id="rId8"/>
    <p:sldId id="286" r:id="rId9"/>
    <p:sldId id="321" r:id="rId10"/>
    <p:sldId id="322" r:id="rId11"/>
    <p:sldId id="323" r:id="rId12"/>
    <p:sldId id="324" r:id="rId13"/>
    <p:sldId id="325" r:id="rId14"/>
    <p:sldId id="335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37" r:id="rId25"/>
    <p:sldId id="338" r:id="rId26"/>
    <p:sldId id="339" r:id="rId27"/>
    <p:sldId id="340" r:id="rId28"/>
    <p:sldId id="341" r:id="rId29"/>
    <p:sldId id="305" r:id="rId30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66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36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9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83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98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5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5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04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1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4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45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21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0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channel/UCV6HXuTuSbN__kZtCoYTD2A" TargetMode="External"/><Relationship Id="rId4" Type="http://schemas.openxmlformats.org/officeDocument/2006/relationships/hyperlink" Target="https://www.promakeup.or.k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40D41B5-18E3-19F5-55B4-8E070E03B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"/>
            <a:ext cx="6858000" cy="9698082"/>
          </a:xfrm>
          <a:prstGeom prst="rect">
            <a:avLst/>
          </a:prstGeom>
        </p:spPr>
      </p:pic>
      <p:sp>
        <p:nvSpPr>
          <p:cNvPr id="30" name="이등변 삼각형 29"/>
          <p:cNvSpPr/>
          <p:nvPr/>
        </p:nvSpPr>
        <p:spPr>
          <a:xfrm>
            <a:off x="0" y="6101550"/>
            <a:ext cx="510640" cy="3804450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85F1B8-EF41-40BE-94AE-9C0299497298}"/>
              </a:ext>
            </a:extLst>
          </p:cNvPr>
          <p:cNvSpPr/>
          <p:nvPr/>
        </p:nvSpPr>
        <p:spPr>
          <a:xfrm rot="16200000">
            <a:off x="3889914" y="6731292"/>
            <a:ext cx="1839334" cy="3871356"/>
          </a:xfrm>
          <a:prstGeom prst="rect">
            <a:avLst/>
          </a:prstGeom>
          <a:solidFill>
            <a:srgbClr val="B5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DBC2D48-22E8-471D-BAE1-9D847DBC7492}"/>
              </a:ext>
            </a:extLst>
          </p:cNvPr>
          <p:cNvSpPr/>
          <p:nvPr/>
        </p:nvSpPr>
        <p:spPr>
          <a:xfrm>
            <a:off x="-2" y="6439437"/>
            <a:ext cx="6880189" cy="3460621"/>
          </a:xfrm>
          <a:prstGeom prst="rect">
            <a:avLst/>
          </a:prstGeom>
          <a:solidFill>
            <a:srgbClr val="C3132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78903" y="6833717"/>
            <a:ext cx="5675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헤어</a:t>
            </a:r>
            <a:endParaRPr lang="en-US" altLang="ko-KR" sz="72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72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직종 설명서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78B2768-E560-23A1-AA1D-42BDBC364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17" y="8830336"/>
            <a:ext cx="1111908" cy="9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2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662" y="991681"/>
            <a:ext cx="6648042" cy="2076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+</a:t>
            </a:r>
            <a:r>
              <a:rPr lang="ko-KR" altLang="en-US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영상 촬영</a:t>
            </a:r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편집</a:t>
            </a:r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예시</a:t>
            </a:r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0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퍼머넌트웨이브</a:t>
            </a:r>
            <a:r>
              <a:rPr lang="en-US" altLang="ko-KR" sz="20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기본형</a:t>
            </a:r>
            <a:r>
              <a:rPr lang="en-US" altLang="ko-KR" sz="20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6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스마트폰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촬영 후 </a:t>
            </a:r>
            <a:r>
              <a:rPr lang="ko-KR" altLang="en-US" sz="16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편집어플을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사용하여 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16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분내외로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작업</a:t>
            </a:r>
            <a:endParaRPr lang="en-US" altLang="ko-KR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촬영순서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1~6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배속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-&gt; 7~12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 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(7~10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배속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-&gt; 13~17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 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배속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영상화면에 선수번호 동일하게 삽입</a:t>
            </a:r>
            <a:endParaRPr lang="en-US" altLang="ko-KR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5369" name="_x138043384" descr="EMB0000373852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662" y="3312526"/>
            <a:ext cx="1787525" cy="1000125"/>
          </a:xfrm>
          <a:prstGeom prst="rect">
            <a:avLst/>
          </a:prstGeom>
          <a:noFill/>
        </p:spPr>
      </p:pic>
      <p:pic>
        <p:nvPicPr>
          <p:cNvPr id="15368" name="_x138043888" descr="EMB0000373852e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5454" y="3312525"/>
            <a:ext cx="1787525" cy="1000125"/>
          </a:xfrm>
          <a:prstGeom prst="rect">
            <a:avLst/>
          </a:prstGeom>
          <a:noFill/>
        </p:spPr>
      </p:pic>
      <p:pic>
        <p:nvPicPr>
          <p:cNvPr id="15367" name="_x138047272" descr="EMB0000373852e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2617" y="3305165"/>
            <a:ext cx="1787525" cy="1000125"/>
          </a:xfrm>
          <a:prstGeom prst="rect">
            <a:avLst/>
          </a:prstGeom>
          <a:noFill/>
        </p:spPr>
      </p:pic>
      <p:pic>
        <p:nvPicPr>
          <p:cNvPr id="15366" name="_x138047920" descr="EMB0000373852e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481" y="5612628"/>
            <a:ext cx="1787525" cy="1000125"/>
          </a:xfrm>
          <a:prstGeom prst="rect">
            <a:avLst/>
          </a:prstGeom>
          <a:noFill/>
        </p:spPr>
      </p:pic>
      <p:pic>
        <p:nvPicPr>
          <p:cNvPr id="15365" name="_x137966296" descr="EMB0000373852e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5538" y="5612628"/>
            <a:ext cx="1787525" cy="1000125"/>
          </a:xfrm>
          <a:prstGeom prst="rect">
            <a:avLst/>
          </a:prstGeom>
          <a:noFill/>
        </p:spPr>
      </p:pic>
      <p:pic>
        <p:nvPicPr>
          <p:cNvPr id="15364" name="_x137966440" descr="EMB0000373852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2616" y="5572703"/>
            <a:ext cx="1787525" cy="1000125"/>
          </a:xfrm>
          <a:prstGeom prst="rect">
            <a:avLst/>
          </a:prstGeom>
          <a:noFill/>
        </p:spPr>
      </p:pic>
      <p:pic>
        <p:nvPicPr>
          <p:cNvPr id="15363" name="_x137966944" descr="EMB0000373852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784" y="7494191"/>
            <a:ext cx="1787525" cy="1000125"/>
          </a:xfrm>
          <a:prstGeom prst="rect">
            <a:avLst/>
          </a:prstGeom>
          <a:noFill/>
        </p:spPr>
      </p:pic>
      <p:pic>
        <p:nvPicPr>
          <p:cNvPr id="15362" name="_x137966152" descr="EMB0000373852e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6763" y="7494190"/>
            <a:ext cx="1787525" cy="1000125"/>
          </a:xfrm>
          <a:prstGeom prst="rect">
            <a:avLst/>
          </a:prstGeom>
          <a:noFill/>
        </p:spPr>
      </p:pic>
      <p:pic>
        <p:nvPicPr>
          <p:cNvPr id="15361" name="_x137966872" descr="EMB0000373852e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22615" y="7506100"/>
            <a:ext cx="1787525" cy="1000125"/>
          </a:xfrm>
          <a:prstGeom prst="rect">
            <a:avLst/>
          </a:prstGeom>
          <a:noFill/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17352" y="4346591"/>
            <a:ext cx="685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선수 참가 정보           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재료 및 도구 세팅          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양 손 소독</a:t>
            </a:r>
            <a:endParaRPr lang="en-US" altLang="ko-KR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선수 모습                      </a:t>
            </a:r>
            <a:endParaRPr lang="en-US" altLang="ko-KR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선수 번호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HPB-1            </a:t>
            </a:r>
          </a:p>
          <a:p>
            <a:pPr marL="171450" indent="-171450">
              <a:buFontTx/>
              <a:buChar char="-"/>
            </a:pP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참가 직종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헤어</a:t>
            </a:r>
            <a:endParaRPr lang="en-US" altLang="ko-KR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상세 종목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: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퍼머넌트웨이브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기본형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007" y="6731553"/>
            <a:ext cx="7629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마스크 착용          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마네킹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Before-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      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6.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마네킹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Before-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5007" y="8558801"/>
            <a:ext cx="7629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블로킹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(9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등분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         8.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와인딩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네이프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            9.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와인딩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백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053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44" name="_x138116768" descr="EMB0000373852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759" y="2820425"/>
            <a:ext cx="1787525" cy="1000125"/>
          </a:xfrm>
          <a:prstGeom prst="rect">
            <a:avLst/>
          </a:prstGeom>
          <a:noFill/>
        </p:spPr>
      </p:pic>
      <p:pic>
        <p:nvPicPr>
          <p:cNvPr id="14343" name="_x138117056" descr="EMB0000373852f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3813" y="2834897"/>
            <a:ext cx="1787525" cy="1000125"/>
          </a:xfrm>
          <a:prstGeom prst="rect">
            <a:avLst/>
          </a:prstGeom>
          <a:noFill/>
        </p:spPr>
      </p:pic>
      <p:pic>
        <p:nvPicPr>
          <p:cNvPr id="14342" name="_x290578520" descr="EMB0000373852f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2619" y="2837495"/>
            <a:ext cx="1787525" cy="1000125"/>
          </a:xfrm>
          <a:prstGeom prst="rect">
            <a:avLst/>
          </a:prstGeom>
          <a:noFill/>
        </p:spPr>
      </p:pic>
      <p:pic>
        <p:nvPicPr>
          <p:cNvPr id="14341" name="_x290573408" descr="EMB0000373852f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758" y="4721810"/>
            <a:ext cx="1787525" cy="1000125"/>
          </a:xfrm>
          <a:prstGeom prst="rect">
            <a:avLst/>
          </a:prstGeom>
          <a:noFill/>
        </p:spPr>
      </p:pic>
      <p:pic>
        <p:nvPicPr>
          <p:cNvPr id="14340" name="_x138664344" descr="EMB0000373852f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3812" y="4707872"/>
            <a:ext cx="1787525" cy="1000125"/>
          </a:xfrm>
          <a:prstGeom prst="rect">
            <a:avLst/>
          </a:prstGeom>
          <a:noFill/>
        </p:spPr>
      </p:pic>
      <p:pic>
        <p:nvPicPr>
          <p:cNvPr id="14339" name="_x137801712" descr="EMB0000373852f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2618" y="4704752"/>
            <a:ext cx="1787525" cy="1000125"/>
          </a:xfrm>
          <a:prstGeom prst="rect">
            <a:avLst/>
          </a:prstGeom>
          <a:noFill/>
        </p:spPr>
      </p:pic>
      <p:pic>
        <p:nvPicPr>
          <p:cNvPr id="14338" name="_x03346024" descr="EMB0000373852f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8758" y="7038795"/>
            <a:ext cx="1787525" cy="1000125"/>
          </a:xfrm>
          <a:prstGeom prst="rect">
            <a:avLst/>
          </a:prstGeom>
          <a:noFill/>
        </p:spPr>
      </p:pic>
      <p:pic>
        <p:nvPicPr>
          <p:cNvPr id="14337" name="_x599378728" descr="EMB0000373852f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8307" y="7038794"/>
            <a:ext cx="1787525" cy="1000125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96883" y="3876289"/>
            <a:ext cx="6958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와인딩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백사이드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     11.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와인딩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사이드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           12.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와인딩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탑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endParaRPr lang="ko-KR" altLang="en-US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655" y="5840142"/>
            <a:ext cx="695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13.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완성작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          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14.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완성작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왼쪽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           15.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완성작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endParaRPr lang="en-US" altLang="ko-KR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28600" indent="-228600"/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                                                                     (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오른쪽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841" y="8120130"/>
            <a:ext cx="585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16.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완성작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후면                   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17.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완성작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윗면</a:t>
            </a:r>
          </a:p>
        </p:txBody>
      </p:sp>
    </p:spTree>
    <p:extLst>
      <p:ext uri="{BB962C8B-B14F-4D97-AF65-F5344CB8AC3E}">
        <p14:creationId xmlns:p14="http://schemas.microsoft.com/office/powerpoint/2010/main" val="236396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918" y="767856"/>
            <a:ext cx="6648042" cy="210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+</a:t>
            </a:r>
            <a:r>
              <a:rPr lang="ko-KR" altLang="en-US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영상 촬영</a:t>
            </a:r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편집</a:t>
            </a:r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예시</a:t>
            </a:r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업스타일</a:t>
            </a:r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창작</a:t>
            </a:r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6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스마트폰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촬영 후 </a:t>
            </a:r>
            <a:r>
              <a:rPr lang="ko-KR" altLang="en-US" sz="16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편집어플을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사용하여 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16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분내외로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작업</a:t>
            </a:r>
            <a:endParaRPr lang="en-US" altLang="ko-KR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촬영순서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1~6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배속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-&gt; 7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 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(7~10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배속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-&gt; 8~11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 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배속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영상화면에 선수번호 동일하게 삽입</a:t>
            </a:r>
            <a:endParaRPr lang="en-US" altLang="ko-KR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649" y="3214730"/>
            <a:ext cx="1777892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9990" y="3198239"/>
            <a:ext cx="1774948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8671" y="3212528"/>
            <a:ext cx="1780835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649" y="5554207"/>
            <a:ext cx="1778548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40941" y="4213328"/>
            <a:ext cx="71381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선수 참가 정보         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재료 및 도구 세팅             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양 손 소독</a:t>
            </a:r>
            <a:endParaRPr lang="en-US" altLang="ko-KR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선수 모습</a:t>
            </a:r>
            <a:endParaRPr lang="en-US" altLang="ko-KR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선수 번호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HUC-1</a:t>
            </a:r>
          </a:p>
          <a:p>
            <a:pPr marL="171450" indent="-171450">
              <a:buFontTx/>
              <a:buChar char="-"/>
            </a:pP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참가 직종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헤어</a:t>
            </a:r>
            <a:endParaRPr lang="en-US" altLang="ko-KR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상세 종목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: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업스타일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창작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1351" y="5574632"/>
            <a:ext cx="1788412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36518" y="6625064"/>
            <a:ext cx="666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마스크 착용           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마네킹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Before-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    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6.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마네킹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Before-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후면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0548" y="5552005"/>
            <a:ext cx="1780835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2122" y="7296792"/>
            <a:ext cx="1794945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9189" y="7302268"/>
            <a:ext cx="1781483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36518" y="8528512"/>
            <a:ext cx="5892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7. 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창작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업스타일</a:t>
            </a:r>
            <a:endParaRPr lang="ko-KR" altLang="en-US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2487" y="7302268"/>
            <a:ext cx="1786088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209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93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408" y="1979103"/>
            <a:ext cx="1777892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2933" y="1955443"/>
            <a:ext cx="1790749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0099" y="1941235"/>
            <a:ext cx="1788412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78" y="4272413"/>
            <a:ext cx="1786722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76454" y="3129630"/>
            <a:ext cx="7155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완성작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정면               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9.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완성작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왼쪽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    10.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완성작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측면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오른쪽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1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454" y="5412999"/>
            <a:ext cx="5892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11. </a:t>
            </a:r>
            <a:r>
              <a:rPr lang="ko-KR" altLang="en-US" sz="1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완성작</a:t>
            </a:r>
            <a:r>
              <a:rPr lang="en-US" altLang="ko-KR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1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후면</a:t>
            </a:r>
          </a:p>
        </p:txBody>
      </p:sp>
    </p:spTree>
    <p:extLst>
      <p:ext uri="{BB962C8B-B14F-4D97-AF65-F5344CB8AC3E}">
        <p14:creationId xmlns:p14="http://schemas.microsoft.com/office/powerpoint/2010/main" val="70052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모서리가 둥근 직사각형 16">
            <a:extLst>
              <a:ext uri="{FF2B5EF4-FFF2-40B4-BE49-F238E27FC236}">
                <a16:creationId xmlns:a16="http://schemas.microsoft.com/office/drawing/2014/main" id="{6B42D8C5-56E7-4340-A21C-07BE7238F488}"/>
              </a:ext>
            </a:extLst>
          </p:cNvPr>
          <p:cNvSpPr/>
          <p:nvPr/>
        </p:nvSpPr>
        <p:spPr>
          <a:xfrm>
            <a:off x="869842" y="2924521"/>
            <a:ext cx="5118316" cy="171010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7C26C-6FAA-492C-9CD9-192508CB775A}"/>
              </a:ext>
            </a:extLst>
          </p:cNvPr>
          <p:cNvSpPr txBox="1"/>
          <p:nvPr/>
        </p:nvSpPr>
        <p:spPr>
          <a:xfrm>
            <a:off x="1069295" y="3040911"/>
            <a:ext cx="4719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4. </a:t>
            </a:r>
            <a:r>
              <a:rPr lang="ko-KR" altLang="en-US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사진</a:t>
            </a:r>
            <a:r>
              <a:rPr lang="en-US" altLang="ko-KR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&amp;</a:t>
            </a:r>
            <a:r>
              <a:rPr lang="ko-KR" altLang="en-US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영상 </a:t>
            </a:r>
            <a:endParaRPr lang="en-US" altLang="ko-KR" sz="36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종목별 상세규정</a:t>
            </a:r>
          </a:p>
        </p:txBody>
      </p:sp>
    </p:spTree>
    <p:extLst>
      <p:ext uri="{BB962C8B-B14F-4D97-AF65-F5344CB8AC3E}">
        <p14:creationId xmlns:p14="http://schemas.microsoft.com/office/powerpoint/2010/main" val="224094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564263"/>
              </p:ext>
            </p:extLst>
          </p:nvPr>
        </p:nvGraphicFramePr>
        <p:xfrm>
          <a:off x="262390" y="1089856"/>
          <a:ext cx="6359687" cy="22083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대상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1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블로드라이</a:t>
                      </a:r>
                      <a:endParaRPr lang="en-US" altLang="ko-KR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인컬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아웃컬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그라인컬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롤컬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중 택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사전 블로킹 및 모발 염색 금지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커트의 형태에 따라 드라이 진행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레이어의 경우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벌크롤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30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개 이상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형성된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컬의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형태가 일정하고 조화를 이룰 수 있도록 작업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138" y="541225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679622" y="265954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8" y="5131142"/>
            <a:ext cx="3819555" cy="147663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39" y="8247213"/>
            <a:ext cx="3857194" cy="151300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8" y="6688235"/>
            <a:ext cx="3796462" cy="14891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38" y="3590676"/>
            <a:ext cx="3819554" cy="14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8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60" y="9089086"/>
            <a:ext cx="668741" cy="6687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94577"/>
              </p:ext>
            </p:extLst>
          </p:nvPr>
        </p:nvGraphicFramePr>
        <p:xfrm>
          <a:off x="190064" y="1131226"/>
          <a:ext cx="6475096" cy="289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5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대상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커트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스파니엘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이사도라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그라데이션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레이어드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중 </a:t>
                      </a:r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택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</a:t>
                      </a: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사전 블로킹 및 모발염색 금지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마네킹의 모발은 적신 상태로 시작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블로킹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4~5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등분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시술순서 및 기법 상 한번 커트한 모발에 재차 커트하는 것은 허용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단 요구된 각도와 단차가 없거나 조화가 맞지 아니하여 재커트는 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원랭스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커트일 경우 형태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외각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선의 흐름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각도에 따른 정확한 단차로 작업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138" y="541225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3" name="_x47166384" descr="EMB000023b823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8" y="4107957"/>
            <a:ext cx="2447651" cy="28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5" name="_x47167424" descr="EMB000023b8239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10" y="4107957"/>
            <a:ext cx="2304342" cy="28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7" name="_x47169824" descr="EMB000023b8239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8" y="6949392"/>
            <a:ext cx="2505936" cy="28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9" name="_x47168704" descr="EMB000023b823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84" y="7002289"/>
            <a:ext cx="2376480" cy="279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6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0868"/>
              </p:ext>
            </p:extLst>
          </p:nvPr>
        </p:nvGraphicFramePr>
        <p:xfrm>
          <a:off x="196875" y="1209304"/>
          <a:ext cx="6359687" cy="39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2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퍼머넌트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웨이브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기본형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혼합형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중 </a:t>
                      </a:r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택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</a:t>
                      </a: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사전블로킹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및 모발염색 금지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헤어길이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레이어 커트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fontAlgn="base" latinLnBrk="0">
                        <a:buAutoNum type="arabicPeriod" startAt="3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디자인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롯드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</a:t>
                      </a:r>
                      <a:r>
                        <a:rPr lang="en-US" altLang="ko-KR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6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호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: 22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개 이상 사용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7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호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: 12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개 이상                                     사용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8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호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: 10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개 이상 사용</a:t>
                      </a:r>
                      <a:r>
                        <a:rPr lang="ko-KR" altLang="en-US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9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호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: 4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개 이상 사용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10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호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: 4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개 이상 사용</a:t>
                      </a:r>
                    </a:p>
                    <a:p>
                      <a:pPr fontAlgn="base" latinLnBrk="0"/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4.</a:t>
                      </a:r>
                      <a:r>
                        <a:rPr lang="en-US" altLang="ko-KR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   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혼합형 퍼머넌트 웨이브는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3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종류의 </a:t>
                      </a:r>
                      <a:r>
                        <a:rPr lang="ko-KR" altLang="en-US" sz="16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롯드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57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개 이상을 정해진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35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분 시간 안에 형태에 따라 균일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균등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균형에 맞게 </a:t>
                      </a:r>
                      <a:r>
                        <a:rPr lang="ko-KR" altLang="en-US" sz="16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와인딩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 진행</a:t>
                      </a:r>
                    </a:p>
                    <a:p>
                      <a:pPr fontAlgn="base" latinLnBrk="0"/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*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6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호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: 14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개 이상 사용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7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호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: 30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개 이상 사용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/8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호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: 13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개 이상 사용</a:t>
                      </a:r>
                    </a:p>
                    <a:p>
                      <a:pPr fontAlgn="base" latinLnBrk="0"/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5.</a:t>
                      </a:r>
                      <a:r>
                        <a:rPr lang="en-US" altLang="ko-KR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   </a:t>
                      </a:r>
                      <a:r>
                        <a:rPr lang="ko-KR" altLang="en-US" sz="16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고무밴딩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: = </a:t>
                      </a:r>
                      <a:r>
                        <a:rPr lang="ko-KR" alt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  <a:cs typeface="+mn-cs"/>
                        </a:rPr>
                        <a:t>자 형태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138" y="541225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9" y="5469462"/>
            <a:ext cx="5906166" cy="18557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8" y="7518773"/>
            <a:ext cx="5906166" cy="21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27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51915"/>
              </p:ext>
            </p:extLst>
          </p:nvPr>
        </p:nvGraphicFramePr>
        <p:xfrm>
          <a:off x="209909" y="1864212"/>
          <a:ext cx="6359687" cy="20500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대상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창작와인딩</a:t>
                      </a:r>
                      <a:endParaRPr lang="en-US" altLang="ko-KR" sz="18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모발염색 가능</a:t>
                      </a:r>
                      <a:endParaRPr lang="en-US" altLang="ko-KR" sz="18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롯드</a:t>
                      </a:r>
                      <a:r>
                        <a:rPr lang="en-US" altLang="ko-KR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블로킹</a:t>
                      </a:r>
                      <a:r>
                        <a:rPr lang="en-US" altLang="ko-KR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  <a:r>
                        <a:rPr lang="ko-KR" altLang="en-US" sz="18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와인딩</a:t>
                      </a: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제한 없음</a:t>
                      </a:r>
                      <a:endParaRPr lang="en-US" altLang="ko-KR" sz="18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머리길이 자유</a:t>
                      </a:r>
                      <a:endParaRPr lang="en-US" altLang="ko-KR" sz="18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장신구</a:t>
                      </a:r>
                      <a:r>
                        <a:rPr lang="en-US" altLang="ko-KR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모발의 </a:t>
                      </a:r>
                      <a:r>
                        <a:rPr lang="en-US" altLang="ko-KR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30%</a:t>
                      </a: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까지 가능</a:t>
                      </a:r>
                      <a:endParaRPr lang="en-US" altLang="ko-KR" sz="18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138" y="541225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9" y="4493424"/>
            <a:ext cx="4835625" cy="354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F7EDB-DD49-461F-B8B7-DB7A5D639033}"/>
              </a:ext>
            </a:extLst>
          </p:cNvPr>
          <p:cNvSpPr txBox="1"/>
          <p:nvPr/>
        </p:nvSpPr>
        <p:spPr>
          <a:xfrm>
            <a:off x="168685" y="9337265"/>
            <a:ext cx="53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[</a:t>
            </a:r>
            <a:r>
              <a:rPr lang="ko-KR" altLang="en-US" dirty="0">
                <a:solidFill>
                  <a:srgbClr val="FF0000"/>
                </a:solidFill>
              </a:rPr>
              <a:t>예시로 연출된 사진이므로 동일작업 시 실격처리</a:t>
            </a:r>
            <a:r>
              <a:rPr lang="en-US" altLang="ko-KR" dirty="0">
                <a:solidFill>
                  <a:srgbClr val="FF0000"/>
                </a:solidFill>
              </a:rPr>
              <a:t>]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93841"/>
              </p:ext>
            </p:extLst>
          </p:nvPr>
        </p:nvGraphicFramePr>
        <p:xfrm>
          <a:off x="278456" y="1399532"/>
          <a:ext cx="6359687" cy="24615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대상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endParaRPr lang="en-US" altLang="ko-KR" sz="18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업스타일</a:t>
                      </a:r>
                      <a:endParaRPr lang="en-US" altLang="ko-KR" sz="18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베이직</a:t>
                      </a:r>
                      <a:r>
                        <a:rPr lang="en-US" altLang="ko-KR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창작</a:t>
                      </a:r>
                      <a:r>
                        <a:rPr lang="en-US" altLang="ko-KR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웨딩</a:t>
                      </a:r>
                      <a:r>
                        <a:rPr lang="en-US" altLang="ko-KR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중 택 </a:t>
                      </a:r>
                      <a:r>
                        <a:rPr lang="en-US" altLang="ko-KR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</a:t>
                      </a: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염색</a:t>
                      </a:r>
                      <a:r>
                        <a:rPr lang="en-US" altLang="ko-KR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창작종목만 가능</a:t>
                      </a:r>
                      <a:endParaRPr lang="en-US" altLang="ko-KR" sz="18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메이크업</a:t>
                      </a:r>
                      <a:r>
                        <a:rPr lang="en-US" altLang="ko-KR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장신구</a:t>
                      </a:r>
                      <a:r>
                        <a:rPr lang="en-US" altLang="ko-KR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의상 착용 </a:t>
                      </a:r>
                      <a:endParaRPr lang="en-US" altLang="ko-KR" sz="18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가능</a:t>
                      </a:r>
                      <a:r>
                        <a:rPr lang="en-US" altLang="ko-KR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(</a:t>
                      </a: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단</a:t>
                      </a:r>
                      <a:r>
                        <a:rPr lang="en-US" altLang="ko-KR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심사점수에서는 제외</a:t>
                      </a:r>
                      <a:r>
                        <a:rPr lang="en-US" altLang="ko-KR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3. </a:t>
                      </a:r>
                      <a:r>
                        <a:rPr lang="ko-KR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셋팅은 사전에 작업이 되어 있는 상태</a:t>
                      </a:r>
                      <a:endParaRPr lang="en-US" altLang="ko-KR" sz="18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138" y="541225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1" y="4953000"/>
            <a:ext cx="1771650" cy="47339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953000"/>
            <a:ext cx="1733550" cy="47815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39" y="4810939"/>
            <a:ext cx="1733550" cy="49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4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486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841" y="2236556"/>
            <a:ext cx="422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Verdana" panose="020B0604030504040204" pitchFamily="34" charset="0"/>
              </a:rPr>
              <a:t>[CONTENTS]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AE179B-F967-4816-B4E9-053A9B7A5B82}"/>
              </a:ext>
            </a:extLst>
          </p:cNvPr>
          <p:cNvSpPr txBox="1"/>
          <p:nvPr/>
        </p:nvSpPr>
        <p:spPr>
          <a:xfrm>
            <a:off x="777154" y="3716270"/>
            <a:ext cx="5587609" cy="292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경기종목 안내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사진제출 방법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영상제출 방법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사진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영상 종목별 상세 규정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3865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29777"/>
              </p:ext>
            </p:extLst>
          </p:nvPr>
        </p:nvGraphicFramePr>
        <p:xfrm>
          <a:off x="233138" y="1124395"/>
          <a:ext cx="6359687" cy="20004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대상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1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전통고전머리</a:t>
                      </a:r>
                      <a:endParaRPr lang="en-US" altLang="ko-KR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쪽머리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새앙머리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어여머리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중 택</a:t>
                      </a:r>
                      <a:r>
                        <a:rPr lang="en-US" altLang="ko-KR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0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모발염색 및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컬러스프레이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사용불가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0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마네킹에 메이크업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의상 착용불가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0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헤어 주제에 맞는 장신구는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0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셋팅은 사전에 작업이 되어 있는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  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상태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138" y="541225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66" y="3594850"/>
            <a:ext cx="4752460" cy="201005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63" y="5677010"/>
            <a:ext cx="4775243" cy="20454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39" y="7764918"/>
            <a:ext cx="4708867" cy="20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18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6429"/>
              </p:ext>
            </p:extLst>
          </p:nvPr>
        </p:nvGraphicFramePr>
        <p:xfrm>
          <a:off x="233138" y="1702552"/>
          <a:ext cx="6359687" cy="26045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대상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퓨전고전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머리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모발염색 및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컬러스프레이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사용불가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마네킹에 메이크업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의상 착용불가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헤어 주제에 맞는 장신구는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marR="0" lvl="0" indent="-34290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셋팅은 사전에 작업이 되어 있는 상태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138" y="541225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117563200" descr="EMB000023b823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8" y="4953000"/>
            <a:ext cx="5405586" cy="373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F7C1AE-7915-48B5-A595-80C580BBC52F}"/>
              </a:ext>
            </a:extLst>
          </p:cNvPr>
          <p:cNvSpPr txBox="1"/>
          <p:nvPr/>
        </p:nvSpPr>
        <p:spPr>
          <a:xfrm>
            <a:off x="168685" y="9337265"/>
            <a:ext cx="53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[</a:t>
            </a:r>
            <a:r>
              <a:rPr lang="ko-KR" altLang="en-US" dirty="0">
                <a:solidFill>
                  <a:srgbClr val="FF0000"/>
                </a:solidFill>
              </a:rPr>
              <a:t>예시로 연출된 사진이므로 동일작업 시 실격처리</a:t>
            </a:r>
            <a:r>
              <a:rPr lang="en-US" altLang="ko-KR" dirty="0">
                <a:solidFill>
                  <a:srgbClr val="FF0000"/>
                </a:solidFill>
              </a:rPr>
              <a:t>]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4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355158"/>
              </p:ext>
            </p:extLst>
          </p:nvPr>
        </p:nvGraphicFramePr>
        <p:xfrm>
          <a:off x="249156" y="1135717"/>
          <a:ext cx="6359687" cy="25741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6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대상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컨슈머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마네킹의 모발을 적신 상태로 시작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올백으로 빗어 넘긴 상태로 시작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탈색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염색 컬러는 최소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2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가지 이상 사용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드라이 사용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메이크업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의상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악세서리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138" y="541225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0" y="3909416"/>
            <a:ext cx="4082291" cy="500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2BCE65-3F5D-4001-8263-03B52C01492E}"/>
              </a:ext>
            </a:extLst>
          </p:cNvPr>
          <p:cNvSpPr txBox="1"/>
          <p:nvPr/>
        </p:nvSpPr>
        <p:spPr>
          <a:xfrm>
            <a:off x="168685" y="9337265"/>
            <a:ext cx="53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[</a:t>
            </a:r>
            <a:r>
              <a:rPr lang="ko-KR" altLang="en-US" dirty="0">
                <a:solidFill>
                  <a:srgbClr val="FF0000"/>
                </a:solidFill>
              </a:rPr>
              <a:t>예시로 연출된 사진이므로 동일작업 시 실격처리</a:t>
            </a:r>
            <a:r>
              <a:rPr lang="en-US" altLang="ko-KR" dirty="0">
                <a:solidFill>
                  <a:srgbClr val="FF0000"/>
                </a:solidFill>
              </a:rPr>
              <a:t>]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49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41374"/>
              </p:ext>
            </p:extLst>
          </p:nvPr>
        </p:nvGraphicFramePr>
        <p:xfrm>
          <a:off x="249156" y="890046"/>
          <a:ext cx="6359687" cy="39152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95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헤어바이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나이트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마네킹의 모발을 적신 상태로 시작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올백으로 빗어 넘긴 상태로 시작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탈색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염색 컬러는 최소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2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가지 이상 사용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헤어피스는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최대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개까지 사용가능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헤어피스가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모발표면의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40%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오버금지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드라이 사용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메이크업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의상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악세서리 가능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138" y="541225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6" y="4953000"/>
            <a:ext cx="3448525" cy="426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000277-DF3A-41DB-8C92-886489B37C53}"/>
              </a:ext>
            </a:extLst>
          </p:cNvPr>
          <p:cNvSpPr txBox="1"/>
          <p:nvPr/>
        </p:nvSpPr>
        <p:spPr>
          <a:xfrm>
            <a:off x="192840" y="9416806"/>
            <a:ext cx="53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[</a:t>
            </a:r>
            <a:r>
              <a:rPr lang="ko-KR" altLang="en-US" dirty="0">
                <a:solidFill>
                  <a:srgbClr val="FF0000"/>
                </a:solidFill>
              </a:rPr>
              <a:t>예시로 연출된 사진이므로 동일작업 시 실격처리</a:t>
            </a:r>
            <a:r>
              <a:rPr lang="en-US" altLang="ko-KR" dirty="0">
                <a:solidFill>
                  <a:srgbClr val="FF0000"/>
                </a:solidFill>
              </a:rPr>
              <a:t>]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04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015027"/>
              </p:ext>
            </p:extLst>
          </p:nvPr>
        </p:nvGraphicFramePr>
        <p:xfrm>
          <a:off x="233138" y="914382"/>
          <a:ext cx="6359687" cy="39152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이용사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커트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보통머리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下상고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남자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가위와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전기바리캉을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사용하여 머리카락이 귀 부분을 덮지 않은 단정한 머리형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바리캉을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넥라인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2cm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이하의 범위로만 사용하여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올려깎기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후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바리캉 커트한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네이프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부위와 이어라인을 가위만 사용하여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   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싱글링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그라데이션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3.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숱고르기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틴닝가위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4.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가위와 빗으로 커트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수정커트 및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옆선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정리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장가위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138" y="541225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C2BBDB8-96FC-401F-B19E-6B289F64CC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0" y="5286784"/>
            <a:ext cx="1866900" cy="245439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29EE8B5-0CD8-41C9-A4E6-F4175ADC64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81" y="5286784"/>
            <a:ext cx="2059800" cy="242904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A4A2829-ED17-4BBF-BB08-073A9F03DB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2" y="5286785"/>
            <a:ext cx="1734356" cy="24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9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24232"/>
              </p:ext>
            </p:extLst>
          </p:nvPr>
        </p:nvGraphicFramePr>
        <p:xfrm>
          <a:off x="233138" y="914382"/>
          <a:ext cx="6359687" cy="39152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커트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상고머리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中상고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가위와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전기바리캉을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사용하여 머리카락이 귀 부분을 덮지 않은 단정한 머리형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바리캉을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넥라인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3cm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이하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사이드라인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2cm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이하의 범위로만 사용하여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올려깎기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후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바리캉 커트한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네이프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부위와 이어라인을 가위만 사용하여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싱글링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그라데이션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3.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숱고르기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틴닝가위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4.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가위와 빗으로 커트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/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수정커트 및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옆선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정리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장가위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138" y="541225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C32087B-F856-4E12-BCA5-5639E7F4B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8" y="5076399"/>
            <a:ext cx="1298941" cy="17559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9FA45C5-D695-48EE-B0E4-213FF91277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8" y="7440225"/>
            <a:ext cx="1346028" cy="167753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3704B65-2197-413E-954C-CBA905063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00" y="7412012"/>
            <a:ext cx="1346028" cy="170574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F25E301-E674-4F96-93FD-405329529D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52" y="5076399"/>
            <a:ext cx="1389076" cy="17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05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53423"/>
              </p:ext>
            </p:extLst>
          </p:nvPr>
        </p:nvGraphicFramePr>
        <p:xfrm>
          <a:off x="233138" y="914382"/>
          <a:ext cx="6359687" cy="3549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이용사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커트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둥근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스포츠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머리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남자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가위와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전기바리캉을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사용하여 머리카락이 귀 부분을 덮지 않은 단정한 머리형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바리캉을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넥라인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4cm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이하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사이드라인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3cm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이하의 범위로만 사용하여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올려깎기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후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바리캉 커트한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네이프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부위와 이어라인을 가위만 사용하여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싱글링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그라데이션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3.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거칠게 깎기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장가위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4.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가위와 빗으로 커트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: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장가위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틴닝가위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D48A0A5-70B1-4340-AE61-A7369651C3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61" y="5101432"/>
            <a:ext cx="2041722" cy="261048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A674F8E-E0DD-4022-8AD3-5D205C2B62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19" y="5132748"/>
            <a:ext cx="1897820" cy="261048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33C6FB1-2E7C-4BB9-B98E-2FEE1D612D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9" y="5101432"/>
            <a:ext cx="1886905" cy="27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2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110506"/>
              </p:ext>
            </p:extLst>
          </p:nvPr>
        </p:nvGraphicFramePr>
        <p:xfrm>
          <a:off x="233138" y="914382"/>
          <a:ext cx="6359687" cy="262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이용사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아이론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펌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남자</a:t>
                      </a:r>
                      <a:endParaRPr lang="en-US" altLang="ko-KR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천정부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부위에 작업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12mm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아이론을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사용하여 센터 중심으로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수평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9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개이상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양쪽 사이드 사선으로 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5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개  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이상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와인딩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작업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B0C1A5D-4F10-4D4C-A708-61A5A436F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" y="3932415"/>
            <a:ext cx="2260488" cy="278841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B088EAE-E1FC-4A0D-A874-3863D7FB3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15" y="3932415"/>
            <a:ext cx="2126993" cy="278841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82FD519-59B4-4325-B807-2CF42E981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46" y="6807435"/>
            <a:ext cx="2138062" cy="257305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18EB8C6-6982-4719-88A2-B24B307A1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" y="6807435"/>
            <a:ext cx="2260488" cy="25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0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37156"/>
              </p:ext>
            </p:extLst>
          </p:nvPr>
        </p:nvGraphicFramePr>
        <p:xfrm>
          <a:off x="233138" y="914382"/>
          <a:ext cx="6359687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작업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이용사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창작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남자</a:t>
                      </a:r>
                      <a:endParaRPr lang="en-US" altLang="ko-KR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 </a:t>
                      </a:r>
                      <a:r>
                        <a:rPr lang="ko-KR" altLang="en-US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천정부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부위에 작업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펌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염색</a:t>
                      </a:r>
                      <a:r>
                        <a:rPr lang="en-US" altLang="ko-KR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길이 등 아트적인 디자인 자유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마네킹에 수염은 자유이며 부착여부 무관</a:t>
                      </a:r>
                      <a:endParaRPr lang="en-US" altLang="ko-KR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E41A06-C484-4783-8C28-1076EC29F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5" y="3842205"/>
            <a:ext cx="5317623" cy="53176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CC0C46-8C3D-4476-A6DD-1656D40C55C3}"/>
              </a:ext>
            </a:extLst>
          </p:cNvPr>
          <p:cNvSpPr txBox="1"/>
          <p:nvPr/>
        </p:nvSpPr>
        <p:spPr>
          <a:xfrm>
            <a:off x="168685" y="9337265"/>
            <a:ext cx="53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[</a:t>
            </a:r>
            <a:r>
              <a:rPr lang="ko-KR" altLang="en-US" dirty="0">
                <a:solidFill>
                  <a:srgbClr val="FF0000"/>
                </a:solidFill>
              </a:rPr>
              <a:t>예시로 연출된 사진이므로 동일작업 시 실격처리</a:t>
            </a:r>
            <a:r>
              <a:rPr lang="en-US" altLang="ko-KR" dirty="0">
                <a:solidFill>
                  <a:srgbClr val="FF0000"/>
                </a:solidFill>
              </a:rPr>
              <a:t>]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84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898" y="155197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644F3-6D19-482A-9B34-CE6C13CA7D36}"/>
              </a:ext>
            </a:extLst>
          </p:cNvPr>
          <p:cNvSpPr txBox="1"/>
          <p:nvPr/>
        </p:nvSpPr>
        <p:spPr>
          <a:xfrm>
            <a:off x="1052185" y="3306082"/>
            <a:ext cx="4907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감사합니다</a:t>
            </a:r>
            <a:r>
              <a:rPr lang="en-US" altLang="ko-KR" sz="4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ko-KR" altLang="en-US" sz="4000" b="1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1B803-13E9-4502-B147-62A6E4524230}"/>
              </a:ext>
            </a:extLst>
          </p:cNvPr>
          <p:cNvSpPr txBox="1"/>
          <p:nvPr/>
        </p:nvSpPr>
        <p:spPr>
          <a:xfrm>
            <a:off x="40522" y="8919155"/>
            <a:ext cx="490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문의사항</a:t>
            </a:r>
            <a:r>
              <a:rPr lang="en-US" altLang="ko-KR" sz="24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: 02) 3442-6177~8                            </a:t>
            </a:r>
          </a:p>
          <a:p>
            <a:r>
              <a:rPr lang="en-US" altLang="ko-KR" sz="24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          3445-6180 </a:t>
            </a:r>
            <a:endParaRPr lang="ko-KR" altLang="en-US" sz="2400" b="1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480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모서리가 둥근 직사각형 25">
            <a:extLst>
              <a:ext uri="{FF2B5EF4-FFF2-40B4-BE49-F238E27FC236}">
                <a16:creationId xmlns:a16="http://schemas.microsoft.com/office/drawing/2014/main" id="{2530969B-163F-4D64-B2DC-DF8565D5A6D9}"/>
              </a:ext>
            </a:extLst>
          </p:cNvPr>
          <p:cNvSpPr/>
          <p:nvPr/>
        </p:nvSpPr>
        <p:spPr>
          <a:xfrm>
            <a:off x="206150" y="841615"/>
            <a:ext cx="3972981" cy="72679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A23AA-BDB6-4B4D-835F-C470FB3E580C}"/>
              </a:ext>
            </a:extLst>
          </p:cNvPr>
          <p:cNvSpPr txBox="1"/>
          <p:nvPr/>
        </p:nvSpPr>
        <p:spPr>
          <a:xfrm>
            <a:off x="348579" y="652526"/>
            <a:ext cx="3972981" cy="83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경기 종목 안내</a:t>
            </a:r>
            <a:endParaRPr lang="en-US" altLang="ko-KR" sz="28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838EFFE0-E3C8-488B-96F2-EAD96A1C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099889"/>
              </p:ext>
            </p:extLst>
          </p:nvPr>
        </p:nvGraphicFramePr>
        <p:xfrm>
          <a:off x="98195" y="2628391"/>
          <a:ext cx="6458367" cy="7031828"/>
        </p:xfrm>
        <a:graphic>
          <a:graphicData uri="http://schemas.openxmlformats.org/drawingml/2006/table">
            <a:tbl>
              <a:tblPr/>
              <a:tblGrid>
                <a:gridCol w="1038483">
                  <a:extLst>
                    <a:ext uri="{9D8B030D-6E8A-4147-A177-3AD203B41FA5}">
                      <a16:colId xmlns:a16="http://schemas.microsoft.com/office/drawing/2014/main" val="793037747"/>
                    </a:ext>
                  </a:extLst>
                </a:gridCol>
                <a:gridCol w="4036901">
                  <a:extLst>
                    <a:ext uri="{9D8B030D-6E8A-4147-A177-3AD203B41FA5}">
                      <a16:colId xmlns:a16="http://schemas.microsoft.com/office/drawing/2014/main" val="636114533"/>
                    </a:ext>
                  </a:extLst>
                </a:gridCol>
                <a:gridCol w="1382983">
                  <a:extLst>
                    <a:ext uri="{9D8B030D-6E8A-4147-A177-3AD203B41FA5}">
                      <a16:colId xmlns:a16="http://schemas.microsoft.com/office/drawing/2014/main" val="1696301174"/>
                    </a:ext>
                  </a:extLst>
                </a:gridCol>
              </a:tblGrid>
              <a:tr h="3800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제출방법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상세종목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작업 대상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8610"/>
                  </a:ext>
                </a:extLst>
              </a:tr>
              <a:tr h="1030175">
                <a:tc row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영상</a:t>
                      </a:r>
                      <a:endParaRPr lang="en-US" altLang="ko-KR" sz="1800" b="1" kern="0" spc="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제출</a:t>
                      </a:r>
                      <a:endParaRPr lang="en-US" altLang="ko-KR" sz="1800" b="1" kern="0" spc="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또는</a:t>
                      </a:r>
                      <a:endParaRPr lang="en-US" altLang="ko-KR" sz="1800" b="1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kern="0" spc="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289B6E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사진</a:t>
                      </a:r>
                      <a:endParaRPr lang="en-US" altLang="ko-KR" sz="1800" b="1" kern="0" spc="0" dirty="0">
                        <a:solidFill>
                          <a:srgbClr val="289B6E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289B6E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제출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블로드라이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인컬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아웃컬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그라인컬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롤컬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중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FF006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헤어 마네킹</a:t>
                      </a:r>
                      <a:endParaRPr lang="ko-KR" altLang="en-US" sz="1800" b="1" kern="0" spc="0" dirty="0">
                        <a:solidFill>
                          <a:srgbClr val="FF0066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삼각대 홀더 사용 불가</a:t>
                      </a:r>
                      <a:r>
                        <a:rPr lang="en-US" altLang="ko-KR" sz="16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170578"/>
                  </a:ext>
                </a:extLst>
              </a:tr>
              <a:tr h="5459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커트</a:t>
                      </a:r>
                      <a:endParaRPr lang="en-US" altLang="ko-KR" sz="16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스파니엘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이사도라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그라데이션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레이어드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중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86417584"/>
                  </a:ext>
                </a:extLst>
              </a:tr>
              <a:tr h="4144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퍼머넌트웨이브</a:t>
                      </a:r>
                      <a:endParaRPr lang="en-US" altLang="ko-KR" sz="16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기본형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혼합형 중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334857"/>
                  </a:ext>
                </a:extLst>
              </a:tr>
              <a:tr h="46175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289B6E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사진</a:t>
                      </a:r>
                      <a:endParaRPr lang="en-US" altLang="ko-KR" sz="1800" b="1" kern="0" spc="0" dirty="0">
                        <a:solidFill>
                          <a:srgbClr val="289B6E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289B6E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제출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창작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와인딩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017447"/>
                  </a:ext>
                </a:extLst>
              </a:tr>
              <a:tr h="5245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업스타일 </a:t>
                      </a:r>
                      <a:endParaRPr lang="en-US" altLang="ko-KR" sz="16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베이직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창작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웨딩 중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291414"/>
                  </a:ext>
                </a:extLst>
              </a:tr>
              <a:tr h="4504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전통고전머리 </a:t>
                      </a:r>
                      <a:endParaRPr lang="en-US" altLang="ko-KR" sz="16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쪽머리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새앙머리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어여머리 중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52199"/>
                  </a:ext>
                </a:extLst>
              </a:tr>
              <a:tr h="4144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퓨전고전머리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507731"/>
                  </a:ext>
                </a:extLst>
              </a:tr>
              <a:tr h="463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컨슈머</a:t>
                      </a:r>
                      <a:endParaRPr lang="en-US" altLang="ko-KR" sz="16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468009"/>
                  </a:ext>
                </a:extLst>
              </a:tr>
              <a:tr h="4296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헤어바이나이트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350635"/>
                  </a:ext>
                </a:extLst>
              </a:tr>
              <a:tr h="429661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이용사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: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커트 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보통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,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상고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,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스포츠머리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765089"/>
                  </a:ext>
                </a:extLst>
              </a:tr>
              <a:tr h="429661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이용사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: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아이론 펌 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/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창작</a:t>
                      </a: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8528" marR="38528" marT="10652" marB="1065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9924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447D50-8ABF-4D31-8D31-26864BC23A19}"/>
              </a:ext>
            </a:extLst>
          </p:cNvPr>
          <p:cNvSpPr txBox="1"/>
          <p:nvPr/>
        </p:nvSpPr>
        <p:spPr>
          <a:xfrm>
            <a:off x="188738" y="1630698"/>
            <a:ext cx="5543561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u="sng" dirty="0">
                <a:solidFill>
                  <a:srgbClr val="FF0066"/>
                </a:solidFill>
                <a:latin typeface="+mn-ea"/>
              </a:rPr>
              <a:t>*</a:t>
            </a:r>
            <a:r>
              <a:rPr lang="ko-KR" altLang="en-US" b="1" u="sng" dirty="0">
                <a:solidFill>
                  <a:srgbClr val="FF0066"/>
                </a:solidFill>
                <a:latin typeface="+mn-ea"/>
              </a:rPr>
              <a:t>제출방법은 선수 선택 사항이며</a:t>
            </a:r>
            <a:r>
              <a:rPr lang="en-US" altLang="ko-KR" b="1" u="sng" dirty="0">
                <a:solidFill>
                  <a:srgbClr val="FF0066"/>
                </a:solidFill>
                <a:latin typeface="+mn-ea"/>
              </a:rPr>
              <a:t>, </a:t>
            </a:r>
            <a:r>
              <a:rPr lang="ko-KR" altLang="en-US" b="1" u="sng" dirty="0">
                <a:solidFill>
                  <a:srgbClr val="FF0066"/>
                </a:solidFill>
                <a:latin typeface="+mn-ea"/>
              </a:rPr>
              <a:t>영상으로 제출 시</a:t>
            </a:r>
            <a:endParaRPr lang="en-US" altLang="ko-KR" b="1" u="sng" dirty="0">
              <a:solidFill>
                <a:srgbClr val="FF0066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u="sng" dirty="0">
                <a:solidFill>
                  <a:srgbClr val="FF0066"/>
                </a:solidFill>
                <a:latin typeface="+mn-ea"/>
              </a:rPr>
              <a:t>[</a:t>
            </a:r>
            <a:r>
              <a:rPr lang="ko-KR" altLang="en-US" b="1" u="sng" dirty="0" err="1">
                <a:solidFill>
                  <a:srgbClr val="FF0066"/>
                </a:solidFill>
                <a:latin typeface="+mn-ea"/>
              </a:rPr>
              <a:t>뷰티크리에이터</a:t>
            </a:r>
            <a:r>
              <a:rPr lang="en-US" altLang="ko-KR" b="1" u="sng" dirty="0">
                <a:solidFill>
                  <a:srgbClr val="FF0066"/>
                </a:solidFill>
                <a:latin typeface="+mn-ea"/>
              </a:rPr>
              <a:t> </a:t>
            </a:r>
            <a:r>
              <a:rPr lang="ko-KR" altLang="en-US" b="1" u="sng" dirty="0">
                <a:solidFill>
                  <a:srgbClr val="FF0066"/>
                </a:solidFill>
                <a:latin typeface="+mn-ea"/>
              </a:rPr>
              <a:t>인증서</a:t>
            </a:r>
            <a:r>
              <a:rPr lang="en-US" altLang="ko-KR" b="1" u="sng" dirty="0">
                <a:solidFill>
                  <a:srgbClr val="FF0066"/>
                </a:solidFill>
                <a:latin typeface="+mn-ea"/>
              </a:rPr>
              <a:t>] </a:t>
            </a:r>
            <a:r>
              <a:rPr lang="ko-KR" altLang="en-US" b="1" u="sng" dirty="0">
                <a:solidFill>
                  <a:srgbClr val="FF0066"/>
                </a:solidFill>
                <a:latin typeface="+mn-ea"/>
              </a:rPr>
              <a:t>가 발급됩니다</a:t>
            </a:r>
            <a:r>
              <a:rPr lang="en-US" altLang="ko-KR" b="1" u="sng" dirty="0">
                <a:solidFill>
                  <a:srgbClr val="FF0066"/>
                </a:solidFill>
                <a:latin typeface="+mn-ea"/>
              </a:rPr>
              <a:t>.</a:t>
            </a:r>
            <a:endParaRPr lang="ko-KR" altLang="en-US" b="1" u="sng" dirty="0">
              <a:solidFill>
                <a:srgbClr val="FF006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250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모서리가 둥근 직사각형 25">
            <a:extLst>
              <a:ext uri="{FF2B5EF4-FFF2-40B4-BE49-F238E27FC236}">
                <a16:creationId xmlns:a16="http://schemas.microsoft.com/office/drawing/2014/main" id="{2530969B-163F-4D64-B2DC-DF8565D5A6D9}"/>
              </a:ext>
            </a:extLst>
          </p:cNvPr>
          <p:cNvSpPr/>
          <p:nvPr/>
        </p:nvSpPr>
        <p:spPr>
          <a:xfrm>
            <a:off x="1036972" y="3009274"/>
            <a:ext cx="4304264" cy="137022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22D8E-A2D4-407F-9BB3-8D7F6645CA5D}"/>
              </a:ext>
            </a:extLst>
          </p:cNvPr>
          <p:cNvSpPr txBox="1"/>
          <p:nvPr/>
        </p:nvSpPr>
        <p:spPr>
          <a:xfrm>
            <a:off x="1276867" y="3371218"/>
            <a:ext cx="382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2. </a:t>
            </a:r>
            <a:r>
              <a:rPr lang="ko-KR" altLang="en-US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사진 제출 방법</a:t>
            </a:r>
            <a:endParaRPr lang="en-US" altLang="ko-KR" sz="36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777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A7FCE-5B37-4FC4-BFCF-F1BD477301EE}"/>
              </a:ext>
            </a:extLst>
          </p:cNvPr>
          <p:cNvSpPr txBox="1"/>
          <p:nvPr/>
        </p:nvSpPr>
        <p:spPr>
          <a:xfrm>
            <a:off x="209958" y="1103279"/>
            <a:ext cx="6648042" cy="6301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+</a:t>
            </a:r>
            <a:r>
              <a:rPr lang="ko-KR" altLang="en-US" sz="28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제출양식</a:t>
            </a:r>
            <a:endParaRPr lang="en-US" altLang="ko-KR" sz="2800" b="1" dirty="0">
              <a:solidFill>
                <a:srgbClr val="0066F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marR="0" lvl="0" indent="-34290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절 검정색 하드보드지 좌측에 작품 사진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 부착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R="0" lvl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우측에 협회에서 제공한 양식에 맞춰 작성한 작품설명지를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R="0" lvl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부착하여 제출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42900" marR="0" lvl="0" indent="-34290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규격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하드보드지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크기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(537X387mm) </a:t>
            </a:r>
          </a:p>
          <a:p>
            <a:pPr marL="342900" marR="0" lvl="0" indent="-34290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색상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검정색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06450" marR="0" indent="-12700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크기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5X7(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:12.7cm X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:17.8cm) / </a:t>
            </a:r>
          </a:p>
          <a:p>
            <a:pPr marL="806450" marR="0" indent="-12700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앞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뒤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좌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 총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6450" indent="-127000"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작품설명서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협회사이트에 업로드 되어 있는 양식</a:t>
            </a:r>
            <a:endParaRPr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6450" indent="-127000" algn="just" fontAlgn="base">
              <a:lnSpc>
                <a:spcPct val="180000"/>
              </a:lnSpc>
            </a:pPr>
            <a:endParaRPr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6450" indent="-127000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마네킹 규격 제한 없음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삼각대 사용금지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6450" indent="-127000" algn="just" fontAlgn="base">
              <a:lnSpc>
                <a:spcPct val="180000"/>
              </a:lnSpc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135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22D8E-A2D4-407F-9BB3-8D7F6645CA5D}"/>
              </a:ext>
            </a:extLst>
          </p:cNvPr>
          <p:cNvSpPr txBox="1"/>
          <p:nvPr/>
        </p:nvSpPr>
        <p:spPr>
          <a:xfrm>
            <a:off x="1276867" y="3371218"/>
            <a:ext cx="382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2. </a:t>
            </a:r>
            <a:r>
              <a:rPr lang="ko-KR" altLang="en-US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사진 제출 방법</a:t>
            </a:r>
            <a:endParaRPr lang="en-US" altLang="ko-KR" sz="36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C9D11-3247-4C3E-892E-655502CD4641}"/>
              </a:ext>
            </a:extLst>
          </p:cNvPr>
          <p:cNvSpPr txBox="1"/>
          <p:nvPr/>
        </p:nvSpPr>
        <p:spPr>
          <a:xfrm>
            <a:off x="317051" y="1222411"/>
            <a:ext cx="66480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+</a:t>
            </a:r>
            <a:r>
              <a:rPr lang="ko-KR" altLang="en-US" sz="2800" b="1" dirty="0">
                <a:solidFill>
                  <a:srgbClr val="0066F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사진 제출 예시</a:t>
            </a:r>
            <a:endParaRPr lang="en-US" altLang="ko-KR" sz="2800" b="1" dirty="0">
              <a:solidFill>
                <a:srgbClr val="0066FF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19EF754-E3DC-4EC0-B8C4-6AA8E5050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7" y="2308510"/>
            <a:ext cx="6565166" cy="474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4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모서리가 둥근 직사각형 16">
            <a:extLst>
              <a:ext uri="{FF2B5EF4-FFF2-40B4-BE49-F238E27FC236}">
                <a16:creationId xmlns:a16="http://schemas.microsoft.com/office/drawing/2014/main" id="{7DC8FC92-BA08-45C1-84B9-19CC4213C1E7}"/>
              </a:ext>
            </a:extLst>
          </p:cNvPr>
          <p:cNvSpPr/>
          <p:nvPr/>
        </p:nvSpPr>
        <p:spPr>
          <a:xfrm>
            <a:off x="699247" y="2924522"/>
            <a:ext cx="5118316" cy="12444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4739A-4081-4FCE-B00D-E682166155D2}"/>
              </a:ext>
            </a:extLst>
          </p:cNvPr>
          <p:cNvSpPr txBox="1"/>
          <p:nvPr/>
        </p:nvSpPr>
        <p:spPr>
          <a:xfrm>
            <a:off x="898701" y="3223601"/>
            <a:ext cx="471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영상 제출 방법 </a:t>
            </a:r>
          </a:p>
        </p:txBody>
      </p:sp>
    </p:spTree>
    <p:extLst>
      <p:ext uri="{BB962C8B-B14F-4D97-AF65-F5344CB8AC3E}">
        <p14:creationId xmlns:p14="http://schemas.microsoft.com/office/powerpoint/2010/main" val="318621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47888" y="1360760"/>
            <a:ext cx="6610112" cy="7881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제출 영상 시간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3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 내외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촬영 배경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화이트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영상 용량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300MB ~ 400MB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영상 해상도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1.080P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선수가 접수한 종목을 영상으로 촬영하여 제출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경기에 필요한 재료를 지참 후 모델에게 작업하여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빠른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배속으로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영상 편집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편집기 자유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휴대폰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어플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vllo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vivavideo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뷰티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보정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어플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 금지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영상 파일 명 작성 시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_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종목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선수번호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.mp4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김예술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드라이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인컬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)_HDI-1.mp4)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모든 영상 화면에는 선수번호가 동일하게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명시되어 있어야 함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협회에서 예시한 가이드 영상과 동일한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구도로 촬영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제출 메일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promake@nate.com</a:t>
            </a:r>
          </a:p>
        </p:txBody>
      </p:sp>
    </p:spTree>
    <p:extLst>
      <p:ext uri="{BB962C8B-B14F-4D97-AF65-F5344CB8AC3E}">
        <p14:creationId xmlns:p14="http://schemas.microsoft.com/office/powerpoint/2010/main" val="324950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4079" y="-84997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HAIR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14" y="1447925"/>
            <a:ext cx="6648042" cy="618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solidFill>
                <a:srgbClr val="0070C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촬영 범위 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마네킹에 작업하는 범위가 정확하게</a:t>
            </a:r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           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나오게 촬영</a:t>
            </a:r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선수 복장 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미용사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헤어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)-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국가실기 규정과 동일</a:t>
            </a:r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마네킹 규정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책상용 </a:t>
            </a:r>
            <a:r>
              <a:rPr lang="ko-KR" altLang="en-US" sz="20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홀더만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가능 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삼각대 금지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영상촬영 관련 자세한 사항은 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“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가이드 영상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참조</a:t>
            </a:r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(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협회 사이트 및 유튜브에서 확인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사이트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  <a:hlinkClick r:id="rId4"/>
              </a:rPr>
              <a:t>https://www.promakeup.or.kr</a:t>
            </a:r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유튜브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  <a:hlinkClick r:id="rId5"/>
              </a:rPr>
              <a:t>https://www.youtube.com/channel/UCV6HXuTuSbN__kZtCoYTD2A</a:t>
            </a:r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105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</TotalTime>
  <Words>1619</Words>
  <Application>Microsoft Office PowerPoint</Application>
  <PresentationFormat>A4 용지(210x297mm)</PresentationFormat>
  <Paragraphs>365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0" baseType="lpstr">
      <vt:lpstr>Adobe 고딕 Std B</vt:lpstr>
      <vt:lpstr>맑은 고딕</vt:lpstr>
      <vt:lpstr>배달의민족 주아</vt:lpstr>
      <vt:lpstr>함초롬바탕</vt:lpstr>
      <vt:lpstr>휴먼엑스포</vt:lpstr>
      <vt:lpstr>Arial</vt:lpstr>
      <vt:lpstr>Calibri</vt:lpstr>
      <vt:lpstr>Calibri Light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js</dc:creator>
  <cp:lastModifiedBy>ADMIN</cp:lastModifiedBy>
  <cp:revision>169</cp:revision>
  <cp:lastPrinted>2021-03-16T05:35:33Z</cp:lastPrinted>
  <dcterms:created xsi:type="dcterms:W3CDTF">2020-08-24T09:24:35Z</dcterms:created>
  <dcterms:modified xsi:type="dcterms:W3CDTF">2022-08-16T02:18:02Z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C:\Users\Administrator.SURI-1711211739\Desktop\2020 제13회 K-뷰티킹 온라인대회 직종설명서\2020헤어(온).pptx</vt:lpwstr>
  </property>
</Properties>
</file>